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8" r:id="rId4"/>
    <p:sldId id="259" r:id="rId5"/>
    <p:sldId id="257" r:id="rId6"/>
    <p:sldId id="260" r:id="rId7"/>
    <p:sldId id="262" r:id="rId8"/>
    <p:sldId id="264" r:id="rId9"/>
    <p:sldId id="263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2C20445-B801-4C4D-A454-D31DCA9A4662}">
          <p14:sldIdLst>
            <p14:sldId id="256"/>
          </p14:sldIdLst>
        </p14:section>
        <p14:section name="Admin" id="{AACF3CAC-9386-9C43-BE97-CDD74605C411}">
          <p14:sldIdLst>
            <p14:sldId id="258"/>
            <p14:sldId id="268"/>
          </p14:sldIdLst>
        </p14:section>
        <p14:section name="Assignment" id="{DEACF4B7-D8A4-6F42-BAE3-97860F1FF61A}">
          <p14:sldIdLst>
            <p14:sldId id="259"/>
            <p14:sldId id="257"/>
            <p14:sldId id="260"/>
            <p14:sldId id="262"/>
            <p14:sldId id="264"/>
            <p14:sldId id="263"/>
            <p14:sldId id="265"/>
          </p14:sldIdLst>
        </p14:section>
        <p14:section name="Summary" id="{E91442DB-C25C-8147-B56B-F29B926AEEC1}">
          <p14:sldIdLst>
            <p14:sldId id="266"/>
          </p14:sldIdLst>
        </p14:section>
        <p14:section name="Fond farewell" id="{839D560C-E89D-314B-98C1-4209583C0556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556"/>
  </p:normalViewPr>
  <p:slideViewPr>
    <p:cSldViewPr snapToGrid="0" snapToObjects="1">
      <p:cViewPr varScale="1">
        <p:scale>
          <a:sx n="137" d="100"/>
          <a:sy n="137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5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01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3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0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1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5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9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3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0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2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A18F0-45C8-1C47-833B-28F9CA0280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F9F6B-903E-854D-801B-601CF630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7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iwenban@astro.umass.ed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pkamieneski@astro.umass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5" name="Picture 4" descr="A picture containing outdoor, snow, water, person&#10;&#10;Description automatically generated">
            <a:extLst>
              <a:ext uri="{FF2B5EF4-FFF2-40B4-BE49-F238E27FC236}">
                <a16:creationId xmlns:a16="http://schemas.microsoft.com/office/drawing/2014/main" id="{D390515E-6DB2-3348-ABF8-EBB91C13F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1" r="-1" b="-1"/>
          <a:stretch/>
        </p:blipFill>
        <p:spPr>
          <a:xfrm>
            <a:off x="20" y="10"/>
            <a:ext cx="9141694" cy="5696067"/>
          </a:xfrm>
          <a:custGeom>
            <a:avLst/>
            <a:gdLst/>
            <a:ahLst/>
            <a:cxnLst/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93CC8-6C20-214B-AF68-1097B8E28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11" y="5088217"/>
            <a:ext cx="4657467" cy="1776203"/>
          </a:xfrm>
        </p:spPr>
        <p:txBody>
          <a:bodyPr anchor="ctr">
            <a:norm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</a:rPr>
              <a:t>Astronomy 100/101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Lab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439E2-64AD-C34B-9367-BCA54C8FA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2211" y="5085939"/>
            <a:ext cx="4468548" cy="176918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Wednesday 21 Apr/28 Apr 2021 11.15am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Yvonne Ban: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yiwenban@astro.umass.edu</a:t>
            </a:r>
            <a:endParaRPr lang="en-US" sz="2000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Patrick </a:t>
            </a:r>
            <a:r>
              <a:rPr lang="en-US" sz="2000" dirty="0" err="1">
                <a:solidFill>
                  <a:schemeClr val="bg1"/>
                </a:solidFill>
              </a:rPr>
              <a:t>Kamieneski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pkamieneski@astro.umass.edu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35E2D-8573-9447-B6C5-B8F2316E4711}"/>
              </a:ext>
            </a:extLst>
          </p:cNvPr>
          <p:cNvSpPr txBox="1"/>
          <p:nvPr/>
        </p:nvSpPr>
        <p:spPr>
          <a:xfrm>
            <a:off x="-10302" y="-6706"/>
            <a:ext cx="2025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Jason </a:t>
            </a:r>
            <a:r>
              <a:rPr lang="en-US" sz="1000" dirty="0" err="1">
                <a:solidFill>
                  <a:schemeClr val="bg1"/>
                </a:solidFill>
              </a:rPr>
              <a:t>Gallicchio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South Pole Telescope (SPT)</a:t>
            </a:r>
          </a:p>
          <a:p>
            <a:r>
              <a:rPr lang="en-US" sz="1000" dirty="0">
                <a:solidFill>
                  <a:schemeClr val="bg1"/>
                </a:solidFill>
              </a:rPr>
              <a:t>Amundsen-Scott South Pole Station</a:t>
            </a:r>
          </a:p>
          <a:p>
            <a:r>
              <a:rPr lang="en-US" sz="1000" dirty="0">
                <a:solidFill>
                  <a:schemeClr val="bg1"/>
                </a:solidFill>
              </a:rPr>
              <a:t>Antarctica</a:t>
            </a:r>
          </a:p>
        </p:txBody>
      </p:sp>
    </p:spTree>
    <p:extLst>
      <p:ext uri="{BB962C8B-B14F-4D97-AF65-F5344CB8AC3E}">
        <p14:creationId xmlns:p14="http://schemas.microsoft.com/office/powerpoint/2010/main" val="280686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D86B2-E730-3741-A06C-A0F13754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321734"/>
            <a:ext cx="5168390" cy="1135737"/>
          </a:xfrm>
        </p:spPr>
        <p:txBody>
          <a:bodyPr>
            <a:normAutofit/>
          </a:bodyPr>
          <a:lstStyle/>
          <a:p>
            <a:r>
              <a:rPr lang="en-US" dirty="0"/>
              <a:t>One survey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6C18-EA9E-3041-9572-8203456CB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782981"/>
            <a:ext cx="5168390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Please fill out the post-class </a:t>
            </a:r>
            <a:r>
              <a:rPr lang="en-US" b="1" dirty="0"/>
              <a:t>survey</a:t>
            </a:r>
            <a:r>
              <a:rPr lang="en-US" dirty="0"/>
              <a:t> on Moodle!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Same as the one you took in Lab 0 (week 1)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Again, graded </a:t>
            </a:r>
            <a:r>
              <a:rPr lang="en-US" b="1" dirty="0"/>
              <a:t>only on participation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61BB3-A585-4E7D-8A6B-19514B32E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8" r="47950" b="-1"/>
          <a:stretch/>
        </p:blipFill>
        <p:spPr>
          <a:xfrm>
            <a:off x="6097404" y="10"/>
            <a:ext cx="3046596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42340" y="713128"/>
            <a:ext cx="801649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734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C146C-B4CA-C146-B83C-7DE3BCC9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"/>
            <a:ext cx="6097393" cy="1135737"/>
          </a:xfrm>
        </p:spPr>
        <p:txBody>
          <a:bodyPr>
            <a:normAutofit/>
          </a:bodyPr>
          <a:lstStyle/>
          <a:p>
            <a:r>
              <a:rPr lang="en-US" sz="4000" dirty="0"/>
              <a:t>Due: Wed 5 May 2021 23:59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EDF0-18C1-FC42-A6A4-D0E5D4A7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35736"/>
            <a:ext cx="6097394" cy="5722264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Take a picture of the sunset(/sunrise) from the </a:t>
            </a:r>
            <a:r>
              <a:rPr lang="en-US" sz="2300" b="1" dirty="0"/>
              <a:t>same position</a:t>
            </a:r>
            <a:r>
              <a:rPr lang="en-US" sz="2300" dirty="0"/>
              <a:t> as you did in Lab 1.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300" dirty="0"/>
              <a:t>For extra credit: take a picture of the Sun </a:t>
            </a:r>
            <a:r>
              <a:rPr lang="en-US" sz="2300" b="1" dirty="0"/>
              <a:t>2-3 hours</a:t>
            </a:r>
            <a:r>
              <a:rPr lang="en-US" sz="2300" dirty="0"/>
              <a:t> </a:t>
            </a:r>
            <a:r>
              <a:rPr lang="en-US" sz="2300" b="1" dirty="0"/>
              <a:t>before sunset (/after sunrise)</a:t>
            </a:r>
            <a:r>
              <a:rPr lang="en-US" sz="2300" dirty="0"/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Fill out the </a:t>
            </a:r>
            <a:r>
              <a:rPr lang="en-US" sz="2300" b="1" dirty="0"/>
              <a:t>Lab 6 questions</a:t>
            </a:r>
            <a:r>
              <a:rPr lang="en-US" sz="2300" dirty="0"/>
              <a:t> on Moodle. You will need to calculate azimuths and times.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Annotate (mark up) your </a:t>
            </a:r>
            <a:r>
              <a:rPr lang="en-US" sz="2300" b="1" dirty="0"/>
              <a:t>second (later) sunset(/sunrise) picture</a:t>
            </a:r>
            <a:r>
              <a:rPr lang="en-US" sz="2300" dirty="0"/>
              <a:t> with the positions of the </a:t>
            </a:r>
            <a:r>
              <a:rPr lang="en-US" sz="2300" b="1" dirty="0"/>
              <a:t>first sunset(/sunrise)</a:t>
            </a:r>
            <a:r>
              <a:rPr lang="en-US" sz="2300" dirty="0"/>
              <a:t> and the </a:t>
            </a:r>
            <a:r>
              <a:rPr lang="en-US" sz="2300" b="1" dirty="0"/>
              <a:t>sunset(/sunrise) on the spring equinox</a:t>
            </a:r>
            <a:r>
              <a:rPr lang="en-US" sz="2300" dirty="0"/>
              <a:t> (20 Mar).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Extra credit: Submit your write-up calculating the angle of the Sun setting(/rising).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Fill out the </a:t>
            </a:r>
            <a:r>
              <a:rPr lang="en-US" sz="2300" b="1" dirty="0"/>
              <a:t>post-class survey</a:t>
            </a:r>
            <a:r>
              <a:rPr lang="en-US" sz="2300" dirty="0"/>
              <a:t> on Moodle.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Enjoy!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Calendar&#10;&#10;Description automatically generated">
            <a:extLst>
              <a:ext uri="{FF2B5EF4-FFF2-40B4-BE49-F238E27FC236}">
                <a16:creationId xmlns:a16="http://schemas.microsoft.com/office/drawing/2014/main" id="{7456964E-1198-404D-BFAC-AF642ED1F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0" r="52257" b="-1"/>
          <a:stretch/>
        </p:blipFill>
        <p:spPr>
          <a:xfrm>
            <a:off x="6097404" y="10"/>
            <a:ext cx="3046596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42340" y="713128"/>
            <a:ext cx="801649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483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sky, outdoor, mountain, clouds&#10;&#10;Description automatically generated">
            <a:extLst>
              <a:ext uri="{FF2B5EF4-FFF2-40B4-BE49-F238E27FC236}">
                <a16:creationId xmlns:a16="http://schemas.microsoft.com/office/drawing/2014/main" id="{F4CDD602-5231-DC49-A721-1B7E97A8F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FF75A-D477-BE42-B8DC-5B42EE4F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>
                <a:solidFill>
                  <a:srgbClr val="FFFFFF"/>
                </a:solidFill>
              </a:rPr>
              <a:t>Keep looking up!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31651-6D39-AF43-BC76-0EC7E0BCCB8F}"/>
              </a:ext>
            </a:extLst>
          </p:cNvPr>
          <p:cNvSpPr txBox="1"/>
          <p:nvPr/>
        </p:nvSpPr>
        <p:spPr>
          <a:xfrm>
            <a:off x="0" y="0"/>
            <a:ext cx="86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Yvonne Ban</a:t>
            </a:r>
          </a:p>
          <a:p>
            <a:r>
              <a:rPr lang="en-US" sz="1000" dirty="0"/>
              <a:t>20 May 2017</a:t>
            </a:r>
          </a:p>
        </p:txBody>
      </p:sp>
    </p:spTree>
    <p:extLst>
      <p:ext uri="{BB962C8B-B14F-4D97-AF65-F5344CB8AC3E}">
        <p14:creationId xmlns:p14="http://schemas.microsoft.com/office/powerpoint/2010/main" val="23839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4844-C955-BC4E-A121-5984363B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Headstart</a:t>
            </a:r>
            <a:r>
              <a:rPr lang="en-US" dirty="0"/>
              <a:t> on Lab 6 and Extra Credit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AA005-2683-F44C-A212-C5D4EEEEA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5741327" cy="5167311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For the final lab, you will be measuring how the Sun’s position has shifted since Lab 1.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Take another picture of the </a:t>
            </a:r>
            <a:r>
              <a:rPr lang="en-US" sz="2800" b="1" dirty="0"/>
              <a:t>sunset(/sunrise)</a:t>
            </a:r>
            <a:r>
              <a:rPr lang="en-US" sz="2800" dirty="0"/>
              <a:t> from </a:t>
            </a:r>
            <a:r>
              <a:rPr lang="en-US" sz="2800" b="1" dirty="0"/>
              <a:t>the same spot </a:t>
            </a:r>
            <a:r>
              <a:rPr lang="en-US" sz="2800" dirty="0"/>
              <a:t>as you took your first picture.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Extra credit: Take </a:t>
            </a:r>
            <a:r>
              <a:rPr lang="en-US" sz="2800" b="1" dirty="0"/>
              <a:t>two pictures</a:t>
            </a:r>
            <a:r>
              <a:rPr lang="en-US" sz="2800" dirty="0"/>
              <a:t>, one </a:t>
            </a:r>
            <a:r>
              <a:rPr lang="en-US" sz="2800" b="1" dirty="0"/>
              <a:t>2-3 hours before sunset(/sunrise)</a:t>
            </a:r>
            <a:r>
              <a:rPr lang="en-US" sz="2800" dirty="0"/>
              <a:t> and another </a:t>
            </a:r>
            <a:r>
              <a:rPr lang="en-US" sz="2800" b="1" dirty="0"/>
              <a:t>within one hour of sunset(/sunrise)</a:t>
            </a:r>
            <a:r>
              <a:rPr lang="en-US" sz="2800" dirty="0"/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b="1" dirty="0"/>
              <a:t>Don’t wait!</a:t>
            </a:r>
            <a:r>
              <a:rPr lang="en-US" sz="2800" dirty="0"/>
              <a:t> Weather is unpredictable!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79EFFF-0491-6340-8069-884F24E6A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77" y="1690689"/>
            <a:ext cx="2702103" cy="513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15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390858" y="911116"/>
            <a:ext cx="515815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395419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600123" y="643467"/>
            <a:ext cx="307028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6646" y="644382"/>
            <a:ext cx="289201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275C-6301-744D-BCFC-DE811C8BB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1799304"/>
            <a:ext cx="2892018" cy="2939971"/>
          </a:xfrm>
        </p:spPr>
        <p:txBody>
          <a:bodyPr anchor="t">
            <a:no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Labs are 25% of the total course grade.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6ADAAE-D9E8-447E-850F-1361E4241E2A}"/>
              </a:ext>
            </a:extLst>
          </p:cNvPr>
          <p:cNvSpPr/>
          <p:nvPr/>
        </p:nvSpPr>
        <p:spPr>
          <a:xfrm>
            <a:off x="3748701" y="817137"/>
            <a:ext cx="4904306" cy="4904306"/>
          </a:xfrm>
          <a:prstGeom prst="ellipse">
            <a:avLst/>
          </a:prstGeom>
          <a:solidFill>
            <a:prstClr val="ltGray"/>
          </a:solidFill>
        </p:spPr>
      </p:sp>
      <p:sp>
        <p:nvSpPr>
          <p:cNvPr id="20" name="Partial Circle 19">
            <a:extLst>
              <a:ext uri="{FF2B5EF4-FFF2-40B4-BE49-F238E27FC236}">
                <a16:creationId xmlns:a16="http://schemas.microsoft.com/office/drawing/2014/main" id="{78833825-4115-443D-8BA3-CDAD06A1FC64}"/>
              </a:ext>
            </a:extLst>
          </p:cNvPr>
          <p:cNvSpPr/>
          <p:nvPr/>
        </p:nvSpPr>
        <p:spPr>
          <a:xfrm>
            <a:off x="3748701" y="817137"/>
            <a:ext cx="4904306" cy="4904306"/>
          </a:xfrm>
          <a:prstGeom prst="pie">
            <a:avLst>
              <a:gd name="adj1" fmla="val 16200000"/>
              <a:gd name="adj2" fmla="val 0"/>
            </a:avLst>
          </a:prstGeom>
          <a:solidFill>
            <a:schemeClr val="accent1"/>
          </a:solidFill>
        </p:spPr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6375DA-A0AE-4FF3-8094-663CB3E6AD76}"/>
              </a:ext>
            </a:extLst>
          </p:cNvPr>
          <p:cNvSpPr/>
          <p:nvPr/>
        </p:nvSpPr>
        <p:spPr>
          <a:xfrm>
            <a:off x="4116523" y="1184959"/>
            <a:ext cx="4168662" cy="4168662"/>
          </a:xfrm>
          <a:prstGeom prst="ellipse">
            <a:avLst/>
          </a:prstGeom>
          <a:solidFill>
            <a:prstClr val="white"/>
          </a:solidFill>
        </p:spPr>
      </p:sp>
      <p:pic>
        <p:nvPicPr>
          <p:cNvPr id="7" name="Graphic 6" descr="Robot Outline">
            <a:extLst>
              <a:ext uri="{FF2B5EF4-FFF2-40B4-BE49-F238E27FC236}">
                <a16:creationId xmlns:a16="http://schemas.microsoft.com/office/drawing/2014/main" id="{65514064-838D-44AB-9FDD-088DE56CC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8605" y="1847041"/>
            <a:ext cx="2844498" cy="2844498"/>
          </a:xfrm>
          <a:prstGeom prst="rect">
            <a:avLst/>
          </a:prstGeom>
          <a:solidFill>
            <a:prstClr val="white"/>
          </a:solidFill>
        </p:spPr>
      </p:pic>
    </p:spTree>
    <p:extLst>
      <p:ext uri="{BB962C8B-B14F-4D97-AF65-F5344CB8AC3E}">
        <p14:creationId xmlns:p14="http://schemas.microsoft.com/office/powerpoint/2010/main" val="2802239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4844-C955-BC4E-A121-5984363B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857751" cy="1325563"/>
          </a:xfrm>
        </p:spPr>
        <p:txBody>
          <a:bodyPr/>
          <a:lstStyle/>
          <a:p>
            <a:r>
              <a:rPr lang="en-US" dirty="0"/>
              <a:t>Tempus fugit…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AA005-2683-F44C-A212-C5D4EEEEA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0231"/>
            <a:ext cx="4366251" cy="553777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Remember: in Lab 1, you took a picture of the sunset (/sunrise) (Photo 1).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Now, take another picture from the </a:t>
            </a:r>
            <a:r>
              <a:rPr lang="en-US" b="1" dirty="0"/>
              <a:t>same place</a:t>
            </a:r>
            <a:r>
              <a:rPr lang="en-US" dirty="0"/>
              <a:t> (Photo 2b) and compare the pictures to see how the Sun has moved.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Extra credit: take a picture of the Sun (Photo 2a):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2-3 hours</a:t>
            </a:r>
            <a:r>
              <a:rPr lang="en-US" dirty="0"/>
              <a:t> </a:t>
            </a:r>
            <a:r>
              <a:rPr lang="en-US" b="1" dirty="0"/>
              <a:t>BEFORE</a:t>
            </a:r>
            <a:r>
              <a:rPr lang="en-US" dirty="0"/>
              <a:t> sunset if your Lab 1 picture was a sunset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2-3 hours AFTER </a:t>
            </a:r>
            <a:r>
              <a:rPr lang="en-US" dirty="0"/>
              <a:t>sunrise if your Lab 1 picture was a sunrise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9699B-AF9F-934B-B409-3A96CC93876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51" y="660114"/>
            <a:ext cx="4777749" cy="5537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78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887F-C00F-8545-9DE6-FA06107F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Tempus fugit…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4C938A29-09A6-4A87-9CC7-C7A4DE7A7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5" r="47314" b="3"/>
          <a:stretch/>
        </p:blipFill>
        <p:spPr>
          <a:xfrm>
            <a:off x="75409" y="2011851"/>
            <a:ext cx="2531107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A46E7-06BD-9A49-B3D1-B611EC12B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517" y="1489753"/>
            <a:ext cx="6537484" cy="5368248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/>
              <a:t>Planning your picture: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Check the weather forecasts and pick </a:t>
            </a:r>
            <a:r>
              <a:rPr lang="en-US" b="1" dirty="0"/>
              <a:t>at least two dates</a:t>
            </a:r>
            <a:r>
              <a:rPr lang="en-US" dirty="0"/>
              <a:t> when it will be </a:t>
            </a:r>
            <a:r>
              <a:rPr lang="en-US" b="1" dirty="0"/>
              <a:t>clear</a:t>
            </a:r>
            <a:r>
              <a:rPr lang="en-US" dirty="0"/>
              <a:t> at sunset(/sunrise).</a:t>
            </a:r>
            <a:endParaRPr lang="en-SG" dirty="0"/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Stellarium</a:t>
            </a:r>
            <a:r>
              <a:rPr lang="en-US" dirty="0"/>
              <a:t>, set it to your </a:t>
            </a:r>
            <a:r>
              <a:rPr lang="en-US" b="1" dirty="0"/>
              <a:t>picture location </a:t>
            </a:r>
            <a:r>
              <a:rPr lang="en-US" dirty="0"/>
              <a:t>on these dates and find the time of sunset(/ sunrise).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Depending on objects on your horizon, the sunset may be </a:t>
            </a:r>
            <a:r>
              <a:rPr lang="en-US" b="1" dirty="0"/>
              <a:t>earlier</a:t>
            </a:r>
            <a:r>
              <a:rPr lang="en-US" dirty="0"/>
              <a:t> than indicated, and the sunrise might be </a:t>
            </a:r>
            <a:r>
              <a:rPr lang="en-US" b="1" dirty="0"/>
              <a:t>later</a:t>
            </a:r>
            <a:r>
              <a:rPr lang="en-US" dirty="0"/>
              <a:t>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Return to your picture location using your </a:t>
            </a:r>
            <a:r>
              <a:rPr lang="en-US" b="1" dirty="0"/>
              <a:t>location picture</a:t>
            </a:r>
            <a:r>
              <a:rPr lang="en-US" dirty="0"/>
              <a:t> from Lab 1. Take a </a:t>
            </a:r>
            <a:r>
              <a:rPr lang="en-US" b="1" dirty="0"/>
              <a:t>picture</a:t>
            </a:r>
            <a:r>
              <a:rPr lang="en-US" dirty="0"/>
              <a:t> of the sunset(/sunrise).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/>
              <a:t>Do the foreground features in your pictures line up? If not, why not?</a:t>
            </a:r>
          </a:p>
        </p:txBody>
      </p:sp>
    </p:spTree>
    <p:extLst>
      <p:ext uri="{BB962C8B-B14F-4D97-AF65-F5344CB8AC3E}">
        <p14:creationId xmlns:p14="http://schemas.microsoft.com/office/powerpoint/2010/main" val="147313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BC69-FE8E-A048-94DA-29C99042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01" y="365125"/>
            <a:ext cx="708024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Wake me up when semester ends</a:t>
            </a:r>
          </a:p>
        </p:txBody>
      </p:sp>
      <p:pic>
        <p:nvPicPr>
          <p:cNvPr id="7" name="Graphic 6" descr="Sunset scene">
            <a:extLst>
              <a:ext uri="{FF2B5EF4-FFF2-40B4-BE49-F238E27FC236}">
                <a16:creationId xmlns:a16="http://schemas.microsoft.com/office/drawing/2014/main" id="{99C253C5-6626-400D-A8FA-5AFF7DBCD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685006"/>
            <a:ext cx="685800" cy="685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76C76-64B3-764F-82C7-25E31A8A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516731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Like in Lab 1, find the </a:t>
            </a:r>
            <a:r>
              <a:rPr lang="en-US" b="1" dirty="0"/>
              <a:t>altitude</a:t>
            </a:r>
            <a:r>
              <a:rPr lang="en-US" dirty="0"/>
              <a:t> and </a:t>
            </a:r>
            <a:r>
              <a:rPr lang="en-US" b="1" dirty="0"/>
              <a:t>azimuth</a:t>
            </a:r>
            <a:r>
              <a:rPr lang="en-US" dirty="0"/>
              <a:t> of the Sun at sunset(/sunrise) on the day you take your </a:t>
            </a:r>
            <a:r>
              <a:rPr lang="en-US" b="1" dirty="0"/>
              <a:t>second picture</a:t>
            </a:r>
            <a:r>
              <a:rPr lang="en-US" dirty="0"/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Compare with your data from Lab 1: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/>
              <a:t>the </a:t>
            </a:r>
            <a:r>
              <a:rPr lang="en-US" b="1" dirty="0"/>
              <a:t>azimuth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How much has the Sun shifted in azimuth? How many degrees has it shifted </a:t>
            </a:r>
            <a:r>
              <a:rPr lang="en-US" b="1" dirty="0"/>
              <a:t>per day </a:t>
            </a:r>
            <a:r>
              <a:rPr lang="en-US" dirty="0"/>
              <a:t>on average?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/>
              <a:t>the </a:t>
            </a:r>
            <a:r>
              <a:rPr lang="en-US" b="1" dirty="0"/>
              <a:t>time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How much has the sunset time shifted? (Make sure to account for the change from </a:t>
            </a:r>
            <a:r>
              <a:rPr lang="en-US" b="1" dirty="0"/>
              <a:t>standard time</a:t>
            </a:r>
            <a:r>
              <a:rPr lang="en-US" dirty="0"/>
              <a:t> to </a:t>
            </a:r>
            <a:r>
              <a:rPr lang="en-US" b="1" dirty="0"/>
              <a:t>daylight saving time</a:t>
            </a:r>
            <a:r>
              <a:rPr lang="en-US" dirty="0"/>
              <a:t>!)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Stellarium</a:t>
            </a:r>
            <a:r>
              <a:rPr lang="en-US" dirty="0"/>
              <a:t>, find the azimuth of the sunset (/sunrise) on the spring equinox (20 Mar).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How does this compare to the azimuth shift you found?</a:t>
            </a:r>
          </a:p>
        </p:txBody>
      </p:sp>
    </p:spTree>
    <p:extLst>
      <p:ext uri="{BB962C8B-B14F-4D97-AF65-F5344CB8AC3E}">
        <p14:creationId xmlns:p14="http://schemas.microsoft.com/office/powerpoint/2010/main" val="1140519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BC69-FE8E-A048-94DA-29C99042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01" y="365125"/>
            <a:ext cx="708024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Wake me up when semester ends</a:t>
            </a:r>
          </a:p>
        </p:txBody>
      </p:sp>
      <p:pic>
        <p:nvPicPr>
          <p:cNvPr id="7" name="Graphic 6" descr="Sunset scene">
            <a:extLst>
              <a:ext uri="{FF2B5EF4-FFF2-40B4-BE49-F238E27FC236}">
                <a16:creationId xmlns:a16="http://schemas.microsoft.com/office/drawing/2014/main" id="{99C253C5-6626-400D-A8FA-5AFF7DBCD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685006"/>
            <a:ext cx="685800" cy="685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76C76-64B3-764F-82C7-25E31A8A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sz="2300" dirty="0"/>
              <a:t>Use the values you found to mark up your </a:t>
            </a:r>
            <a:r>
              <a:rPr lang="en-US" sz="2300" b="1" dirty="0"/>
              <a:t>second sunset (/sunrise) picture</a:t>
            </a:r>
            <a:r>
              <a:rPr lang="en-US" sz="2300" dirty="0"/>
              <a:t>: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sz="2300" dirty="0"/>
              <a:t>Sunset(/sunrise) position from </a:t>
            </a:r>
            <a:r>
              <a:rPr lang="en-US" sz="2300" b="1" dirty="0"/>
              <a:t>photo 1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sz="2300" dirty="0"/>
              <a:t>Sunset(/sunrise) position on the </a:t>
            </a:r>
            <a:r>
              <a:rPr lang="en-US" sz="2300" b="1" dirty="0"/>
              <a:t>spring equinox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300" dirty="0"/>
              <a:t>If the positions don’t fit in your second picture, take another picture (any time) and indicate </a:t>
            </a:r>
            <a:r>
              <a:rPr lang="en-US" sz="2300" b="1" dirty="0"/>
              <a:t>all three positions</a:t>
            </a:r>
            <a:r>
              <a:rPr lang="en-US" sz="2300" dirty="0"/>
              <a:t>.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7BC09C4-470E-854F-84CC-43B4482A7F9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" y="4045324"/>
            <a:ext cx="7253555" cy="276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7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BC69-FE8E-A048-94DA-29C99042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01" y="365125"/>
            <a:ext cx="708024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Wake me up when semester ends</a:t>
            </a:r>
          </a:p>
        </p:txBody>
      </p:sp>
      <p:pic>
        <p:nvPicPr>
          <p:cNvPr id="7" name="Graphic 6" descr="Sunset scene">
            <a:extLst>
              <a:ext uri="{FF2B5EF4-FFF2-40B4-BE49-F238E27FC236}">
                <a16:creationId xmlns:a16="http://schemas.microsoft.com/office/drawing/2014/main" id="{99C253C5-6626-400D-A8FA-5AFF7DBCD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685006"/>
            <a:ext cx="685800" cy="685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76C76-64B3-764F-82C7-25E31A8A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51673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u="sng" dirty="0"/>
              <a:t>Extra credit</a:t>
            </a:r>
            <a:r>
              <a:rPr lang="en-US" dirty="0"/>
              <a:t>: Write up your answer in a document and submit separately.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Using your same-day photos, mark the position of the Sun </a:t>
            </a:r>
            <a:r>
              <a:rPr lang="en-US" b="1" dirty="0"/>
              <a:t>2-3 hours before sunset (/after sunrise)</a:t>
            </a:r>
            <a:r>
              <a:rPr lang="en-US" dirty="0"/>
              <a:t> on your picture at </a:t>
            </a:r>
            <a:r>
              <a:rPr lang="en-US" b="1" dirty="0"/>
              <a:t>sunset(/sunrise)</a:t>
            </a:r>
            <a:r>
              <a:rPr lang="en-US" dirty="0"/>
              <a:t>. Take </a:t>
            </a:r>
            <a:r>
              <a:rPr lang="en-US" dirty="0" err="1"/>
              <a:t>Stellarium</a:t>
            </a:r>
            <a:r>
              <a:rPr lang="en-US" dirty="0"/>
              <a:t> screenshots of the times of your two pictures.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Estimate the </a:t>
            </a:r>
            <a:r>
              <a:rPr lang="en-US" b="1" dirty="0"/>
              <a:t>angle from vertical</a:t>
            </a:r>
            <a:r>
              <a:rPr lang="en-US" dirty="0"/>
              <a:t> that the Sun is moving towards(/from) the horizon. Describe your </a:t>
            </a:r>
            <a:r>
              <a:rPr lang="en-US" b="1" dirty="0"/>
              <a:t>method</a:t>
            </a:r>
            <a:r>
              <a:rPr lang="en-US" dirty="0"/>
              <a:t> and compare this angle to your </a:t>
            </a:r>
            <a:r>
              <a:rPr lang="en-US" b="1" dirty="0"/>
              <a:t>latitude</a:t>
            </a:r>
            <a:r>
              <a:rPr lang="en-US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SG" dirty="0"/>
              <a:t>Connection to part 3: </a:t>
            </a:r>
            <a:r>
              <a:rPr lang="en-US" dirty="0"/>
              <a:t>You can use the azimuth of the Sun before sunset as an alternative way of estimating the position of the spring equinox sunset along the horizon.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093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AA262-8476-1149-B2A5-D73243D6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Extra credit: Same-day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7951F-1008-0B4F-9A83-89E4F1C4DC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489895"/>
            <a:ext cx="7885557" cy="30227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07BBA6-F938-3D40-8A45-849AD721BE54}"/>
              </a:ext>
            </a:extLst>
          </p:cNvPr>
          <p:cNvSpPr txBox="1">
            <a:spLocks/>
          </p:cNvSpPr>
          <p:nvPr/>
        </p:nvSpPr>
        <p:spPr>
          <a:xfrm>
            <a:off x="1435101" y="365125"/>
            <a:ext cx="70802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Wake me up when semester ends</a:t>
            </a:r>
          </a:p>
        </p:txBody>
      </p:sp>
      <p:pic>
        <p:nvPicPr>
          <p:cNvPr id="7" name="Graphic 6" descr="Sunset scene">
            <a:extLst>
              <a:ext uri="{FF2B5EF4-FFF2-40B4-BE49-F238E27FC236}">
                <a16:creationId xmlns:a16="http://schemas.microsoft.com/office/drawing/2014/main" id="{0AB1410D-85C3-5443-9E0F-0A100F4D2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" y="68500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21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808</Words>
  <Application>Microsoft Macintosh PowerPoint</Application>
  <PresentationFormat>On-screen Show (4:3)</PresentationFormat>
  <Paragraphs>63</Paragraphs>
  <Slides>12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Office Theme</vt:lpstr>
      <vt:lpstr>Astronomy 100/101 Lab 6</vt:lpstr>
      <vt:lpstr>Headstart on Lab 6 and Extra Credit Opportunity</vt:lpstr>
      <vt:lpstr>PowerPoint Presentation</vt:lpstr>
      <vt:lpstr>Tempus fugit…</vt:lpstr>
      <vt:lpstr>Tempus fugit…</vt:lpstr>
      <vt:lpstr>Wake me up when semester ends</vt:lpstr>
      <vt:lpstr>Wake me up when semester ends</vt:lpstr>
      <vt:lpstr>Wake me up when semester ends</vt:lpstr>
      <vt:lpstr>PowerPoint Presentation</vt:lpstr>
      <vt:lpstr>One survey more…</vt:lpstr>
      <vt:lpstr>Due: Wed 5 May 2021 23:59</vt:lpstr>
      <vt:lpstr>Keep looking 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100/101 Lab 6</dc:title>
  <dc:creator>Yiwen Ban</dc:creator>
  <cp:lastModifiedBy>Yiwen Ban</cp:lastModifiedBy>
  <cp:revision>16</cp:revision>
  <dcterms:created xsi:type="dcterms:W3CDTF">2020-11-09T19:43:35Z</dcterms:created>
  <dcterms:modified xsi:type="dcterms:W3CDTF">2021-04-21T07:17:39Z</dcterms:modified>
</cp:coreProperties>
</file>